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</p:sldIdLst>
  <p:sldSz cx="18288000" cy="10287000"/>
  <p:notesSz cx="6858000" cy="9144000"/>
  <p:embeddedFontLst>
    <p:embeddedFont>
      <p:font typeface="阿里巴巴普惠体" panose="02010600030101010101" charset="-122"/>
      <p:regular r:id="rId13"/>
    </p:embeddedFont>
    <p:embeddedFont>
      <p:font typeface="阿里巴巴普惠体 Bold" panose="02010600030101010101" charset="-122"/>
      <p:regular r:id="rId14"/>
    </p:embeddedFont>
    <p:embeddedFont>
      <p:font typeface="字由点字倔强黑" panose="02010600030101010101" charset="-12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89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82576" y="1441590"/>
            <a:ext cx="5105424" cy="8845410"/>
            <a:chOff x="0" y="0"/>
            <a:chExt cx="6807232" cy="11793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5105424" cy="8845410"/>
            <a:chOff x="0" y="0"/>
            <a:chExt cx="6807232" cy="11793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 rot="1800000">
            <a:off x="15570334" y="3032778"/>
            <a:ext cx="1943148" cy="2866262"/>
            <a:chOff x="0" y="0"/>
            <a:chExt cx="2590864" cy="3821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0800" cy="3821557"/>
            </a:xfrm>
            <a:custGeom>
              <a:avLst/>
              <a:gdLst/>
              <a:ahLst/>
              <a:cxnLst/>
              <a:rect l="l" t="t" r="r" b="b"/>
              <a:pathLst>
                <a:path w="2590800" h="3821557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lnTo>
                    <a:pt x="2590800" y="2526157"/>
                  </a:lnTo>
                  <a:cubicBezTo>
                    <a:pt x="2590800" y="3241548"/>
                    <a:pt x="2010791" y="3821557"/>
                    <a:pt x="1295400" y="3821557"/>
                  </a:cubicBezTo>
                  <a:cubicBezTo>
                    <a:pt x="580009" y="3821557"/>
                    <a:pt x="0" y="3241675"/>
                    <a:pt x="0" y="252628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3576" y="0"/>
            <a:ext cx="5685201" cy="7192550"/>
            <a:chOff x="0" y="0"/>
            <a:chExt cx="7580268" cy="9590066"/>
          </a:xfrm>
        </p:grpSpPr>
        <p:sp>
          <p:nvSpPr>
            <p:cNvPr id="9" name="Freeform 9"/>
            <p:cNvSpPr/>
            <p:nvPr/>
          </p:nvSpPr>
          <p:spPr>
            <a:xfrm>
              <a:off x="-183896" y="0"/>
              <a:ext cx="7764145" cy="9774047"/>
            </a:xfrm>
            <a:custGeom>
              <a:avLst/>
              <a:gdLst/>
              <a:ahLst/>
              <a:cxnLst/>
              <a:rect l="l" t="t" r="r" b="b"/>
              <a:pathLst>
                <a:path w="7764145" h="9774047">
                  <a:moveTo>
                    <a:pt x="4772533" y="0"/>
                  </a:moveTo>
                  <a:lnTo>
                    <a:pt x="7764145" y="0"/>
                  </a:lnTo>
                  <a:lnTo>
                    <a:pt x="2601468" y="8942197"/>
                  </a:lnTo>
                  <a:cubicBezTo>
                    <a:pt x="2243709" y="9561830"/>
                    <a:pt x="1451483" y="9774047"/>
                    <a:pt x="831850" y="9416415"/>
                  </a:cubicBezTo>
                  <a:cubicBezTo>
                    <a:pt x="212217" y="9058783"/>
                    <a:pt x="0" y="8266430"/>
                    <a:pt x="357632" y="7646797"/>
                  </a:cubicBezTo>
                  <a:lnTo>
                    <a:pt x="4772533" y="0"/>
                  </a:ln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059224" y="6674886"/>
            <a:ext cx="3618035" cy="3612114"/>
            <a:chOff x="0" y="0"/>
            <a:chExt cx="4824046" cy="4816152"/>
          </a:xfrm>
        </p:grpSpPr>
        <p:sp>
          <p:nvSpPr>
            <p:cNvPr id="11" name="Freeform 11"/>
            <p:cNvSpPr/>
            <p:nvPr/>
          </p:nvSpPr>
          <p:spPr>
            <a:xfrm>
              <a:off x="0" y="-14478"/>
              <a:ext cx="5007991" cy="4830572"/>
            </a:xfrm>
            <a:custGeom>
              <a:avLst/>
              <a:gdLst/>
              <a:ahLst/>
              <a:cxnLst/>
              <a:rect l="l" t="t" r="r" b="b"/>
              <a:pathLst>
                <a:path w="5007991" h="4830572">
                  <a:moveTo>
                    <a:pt x="3438271" y="17653"/>
                  </a:moveTo>
                  <a:cubicBezTo>
                    <a:pt x="3687191" y="0"/>
                    <a:pt x="3943858" y="54102"/>
                    <a:pt x="4176141" y="188214"/>
                  </a:cubicBezTo>
                  <a:cubicBezTo>
                    <a:pt x="4795774" y="545973"/>
                    <a:pt x="5007991" y="1338199"/>
                    <a:pt x="4650359" y="1957832"/>
                  </a:cubicBezTo>
                  <a:lnTo>
                    <a:pt x="2991739" y="4830572"/>
                  </a:lnTo>
                  <a:lnTo>
                    <a:pt x="0" y="4830572"/>
                  </a:lnTo>
                  <a:lnTo>
                    <a:pt x="2406523" y="662432"/>
                  </a:lnTo>
                  <a:cubicBezTo>
                    <a:pt x="2630043" y="275209"/>
                    <a:pt x="3023362" y="46990"/>
                    <a:pt x="3438271" y="17653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158513" y="8242818"/>
            <a:ext cx="3970974" cy="4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汇报人：冒长祥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05424" y="6617437"/>
            <a:ext cx="807715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SUMMARY REPORT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24" y="4843621"/>
            <a:ext cx="8077152" cy="160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6"/>
              </a:lnSpc>
            </a:pPr>
            <a:r>
              <a:rPr lang="en-US" sz="10422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总结汇报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05424" y="2768075"/>
            <a:ext cx="8077152" cy="190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8"/>
              </a:lnSpc>
            </a:pPr>
            <a:r>
              <a:rPr lang="en-US" sz="12506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2025.3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8E9CE-E506-F9B8-0848-37B07233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337F95F-25A7-5583-684F-F66D2B707B50}"/>
              </a:ext>
            </a:extLst>
          </p:cNvPr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4200" dirty="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survey</a:t>
            </a:r>
            <a:endParaRPr lang="en-US" sz="4200" dirty="0">
              <a:solidFill>
                <a:srgbClr val="113AA6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3918888-10CF-E1C5-6E89-8C7DB64610A0}"/>
              </a:ext>
            </a:extLst>
          </p:cNvPr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B012AEE-298C-8677-3B4E-64359DF85F75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AE268A-7F39-97B5-0951-51A0E56EE231}"/>
              </a:ext>
            </a:extLst>
          </p:cNvPr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AD70057-FE1B-A039-A0CF-1DBB447F8841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6B068A-3C43-4B0B-873A-A5995CC77772}"/>
              </a:ext>
            </a:extLst>
          </p:cNvPr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8CFFAA9-8AE7-5FCA-7B25-46C117C1488F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766FC19-6F8B-38DC-766F-F70415DD7B7F}"/>
              </a:ext>
            </a:extLst>
          </p:cNvPr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9934BFC-D356-E598-4921-8FBF725A9805}"/>
                </a:ext>
              </a:extLst>
            </p:cNvPr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B33698-8854-8683-9D5D-58BE7EACA32D}"/>
              </a:ext>
            </a:extLst>
          </p:cNvPr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2CBFBAA-360B-91A6-A4BF-94F1E66AA023}"/>
                </a:ext>
              </a:extLst>
            </p:cNvPr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9796216-8496-AFEF-7283-326DAAF32B34}"/>
              </a:ext>
            </a:extLst>
          </p:cNvPr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FC52348-98BF-7FA0-493C-8908EC635A90}"/>
                </a:ext>
              </a:extLst>
            </p:cNvPr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65DA4E4-CEC2-5313-C4F3-227CE4C6713E}"/>
              </a:ext>
            </a:extLst>
          </p:cNvPr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59E46AD-6C73-8AE8-D8FC-ABC6625CC021}"/>
                </a:ext>
              </a:extLst>
            </p:cNvPr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525E0BB-71B9-AF3B-7CB2-46FEFD703DD3}"/>
              </a:ext>
            </a:extLst>
          </p:cNvPr>
          <p:cNvSpPr txBox="1"/>
          <p:nvPr/>
        </p:nvSpPr>
        <p:spPr>
          <a:xfrm>
            <a:off x="1507046" y="38494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什么是向量数据库？它如何工作？https://www.pinecone.io/learn/vector-database/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8DD6F3-E30E-03B9-9497-0DAC4624CF2E}"/>
              </a:ext>
            </a:extLst>
          </p:cNvPr>
          <p:cNvSpPr txBox="1"/>
          <p:nvPr/>
        </p:nvSpPr>
        <p:spPr>
          <a:xfrm>
            <a:off x="1507046" y="3086100"/>
            <a:ext cx="11523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向量数据库初学者指南https://medium.com/data-and-beyond/vector-databases-a-beginners-guide-b050cbbe9ca0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A48146-D32D-A632-1D1C-5972687AAA31}"/>
              </a:ext>
            </a:extLst>
          </p:cNvPr>
          <p:cNvSpPr txBox="1"/>
          <p:nvPr/>
        </p:nvSpPr>
        <p:spPr>
          <a:xfrm>
            <a:off x="1249728" y="4445497"/>
            <a:ext cx="9658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Q1</a:t>
            </a:r>
            <a:r>
              <a:rPr lang="zh-CN" altLang="en-US" dirty="0"/>
              <a:t>：嵌入模型映射（词、句子、文档、图像、用户、产品嵌入）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嵌入过程是通过机器学习过程创建的，训练模型将上述数据转换为数值向量</a:t>
            </a:r>
            <a:endParaRPr lang="en-US" altLang="zh-CN" dirty="0"/>
          </a:p>
          <a:p>
            <a:r>
              <a:rPr lang="en-US" altLang="zh-CN" dirty="0"/>
              <a:t>Elastic</a:t>
            </a:r>
            <a:r>
              <a:rPr lang="zh-CN" altLang="en-US" dirty="0"/>
              <a:t>过程解释：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E6A2BC-70A6-C0C8-C16D-047A31F3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493798"/>
            <a:ext cx="8452621" cy="359845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5F2AA33-B68E-0BB4-C182-48159A8539FD}"/>
              </a:ext>
            </a:extLst>
          </p:cNvPr>
          <p:cNvSpPr txBox="1"/>
          <p:nvPr/>
        </p:nvSpPr>
        <p:spPr>
          <a:xfrm>
            <a:off x="10439400" y="4361116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Q2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索引算法如 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HNSW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，形成层次化的图结构，节点是向量，边连接相似向量，便于快速查找最近邻。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51CA894-AA30-B9F2-EF37-A4D3600512EE}"/>
              </a:ext>
            </a:extLst>
          </p:cNvPr>
          <p:cNvSpPr txBox="1"/>
          <p:nvPr/>
        </p:nvSpPr>
        <p:spPr>
          <a:xfrm>
            <a:off x="1471187" y="244409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主要用于近似检索，获取数据特征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DAA6926-9003-D1FD-5F20-6AA75C917BA7}"/>
              </a:ext>
            </a:extLst>
          </p:cNvPr>
          <p:cNvSpPr txBox="1"/>
          <p:nvPr/>
        </p:nvSpPr>
        <p:spPr>
          <a:xfrm>
            <a:off x="10515600" y="5666183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https://zhuanlan.zhihu.com/p/441470968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763F2A-1EE0-0B7D-6AAD-1EB25C5AC036}"/>
              </a:ext>
            </a:extLst>
          </p:cNvPr>
          <p:cNvSpPr txBox="1"/>
          <p:nvPr/>
        </p:nvSpPr>
        <p:spPr>
          <a:xfrm>
            <a:off x="10615541" y="7734300"/>
            <a:ext cx="4829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https://www.pinecone.io/learn/vector-database/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F1BDFF-742C-FB8B-DE44-269E87F150C9}"/>
              </a:ext>
            </a:extLst>
          </p:cNvPr>
          <p:cNvSpPr txBox="1"/>
          <p:nvPr/>
        </p:nvSpPr>
        <p:spPr>
          <a:xfrm>
            <a:off x="10651046" y="6417252"/>
            <a:ext cx="397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Q3:</a:t>
            </a:r>
            <a:r>
              <a:rPr lang="zh-CN" altLang="en-US" dirty="0"/>
              <a:t>检索算法</a:t>
            </a:r>
            <a:r>
              <a:rPr lang="en-US" altLang="zh-CN" dirty="0"/>
              <a:t>HNSW/LSH/PQ+IVF</a:t>
            </a:r>
          </a:p>
        </p:txBody>
      </p:sp>
    </p:spTree>
    <p:extLst>
      <p:ext uri="{BB962C8B-B14F-4D97-AF65-F5344CB8AC3E}">
        <p14:creationId xmlns:p14="http://schemas.microsoft.com/office/powerpoint/2010/main" val="388545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82576" y="1441590"/>
            <a:ext cx="5105424" cy="8845410"/>
            <a:chOff x="0" y="0"/>
            <a:chExt cx="6807232" cy="11793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5105424" cy="8845410"/>
            <a:chOff x="0" y="0"/>
            <a:chExt cx="6807232" cy="11793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 rot="1800000">
            <a:off x="15570334" y="3032778"/>
            <a:ext cx="1943148" cy="2866262"/>
            <a:chOff x="0" y="0"/>
            <a:chExt cx="2590864" cy="3821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0800" cy="3821557"/>
            </a:xfrm>
            <a:custGeom>
              <a:avLst/>
              <a:gdLst/>
              <a:ahLst/>
              <a:cxnLst/>
              <a:rect l="l" t="t" r="r" b="b"/>
              <a:pathLst>
                <a:path w="2590800" h="3821557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lnTo>
                    <a:pt x="2590800" y="2526157"/>
                  </a:lnTo>
                  <a:cubicBezTo>
                    <a:pt x="2590800" y="3241548"/>
                    <a:pt x="2010791" y="3821557"/>
                    <a:pt x="1295400" y="3821557"/>
                  </a:cubicBezTo>
                  <a:cubicBezTo>
                    <a:pt x="580009" y="3821557"/>
                    <a:pt x="0" y="3241675"/>
                    <a:pt x="0" y="252628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3576" y="0"/>
            <a:ext cx="5685201" cy="7192550"/>
            <a:chOff x="0" y="0"/>
            <a:chExt cx="7580268" cy="9590066"/>
          </a:xfrm>
        </p:grpSpPr>
        <p:sp>
          <p:nvSpPr>
            <p:cNvPr id="9" name="Freeform 9"/>
            <p:cNvSpPr/>
            <p:nvPr/>
          </p:nvSpPr>
          <p:spPr>
            <a:xfrm>
              <a:off x="-183896" y="0"/>
              <a:ext cx="7764145" cy="9774047"/>
            </a:xfrm>
            <a:custGeom>
              <a:avLst/>
              <a:gdLst/>
              <a:ahLst/>
              <a:cxnLst/>
              <a:rect l="l" t="t" r="r" b="b"/>
              <a:pathLst>
                <a:path w="7764145" h="9774047">
                  <a:moveTo>
                    <a:pt x="4772533" y="0"/>
                  </a:moveTo>
                  <a:lnTo>
                    <a:pt x="7764145" y="0"/>
                  </a:lnTo>
                  <a:lnTo>
                    <a:pt x="2601468" y="8942197"/>
                  </a:lnTo>
                  <a:cubicBezTo>
                    <a:pt x="2243709" y="9561830"/>
                    <a:pt x="1451483" y="9774047"/>
                    <a:pt x="831850" y="9416415"/>
                  </a:cubicBezTo>
                  <a:cubicBezTo>
                    <a:pt x="212217" y="9058783"/>
                    <a:pt x="0" y="8266430"/>
                    <a:pt x="357632" y="7646797"/>
                  </a:cubicBezTo>
                  <a:lnTo>
                    <a:pt x="4772533" y="0"/>
                  </a:ln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059224" y="6674886"/>
            <a:ext cx="3618035" cy="3612114"/>
            <a:chOff x="0" y="0"/>
            <a:chExt cx="4824046" cy="4816152"/>
          </a:xfrm>
        </p:grpSpPr>
        <p:sp>
          <p:nvSpPr>
            <p:cNvPr id="11" name="Freeform 11"/>
            <p:cNvSpPr/>
            <p:nvPr/>
          </p:nvSpPr>
          <p:spPr>
            <a:xfrm>
              <a:off x="0" y="-14478"/>
              <a:ext cx="5007991" cy="4830572"/>
            </a:xfrm>
            <a:custGeom>
              <a:avLst/>
              <a:gdLst/>
              <a:ahLst/>
              <a:cxnLst/>
              <a:rect l="l" t="t" r="r" b="b"/>
              <a:pathLst>
                <a:path w="5007991" h="4830572">
                  <a:moveTo>
                    <a:pt x="3438271" y="17653"/>
                  </a:moveTo>
                  <a:cubicBezTo>
                    <a:pt x="3687191" y="0"/>
                    <a:pt x="3943858" y="54102"/>
                    <a:pt x="4176141" y="188214"/>
                  </a:cubicBezTo>
                  <a:cubicBezTo>
                    <a:pt x="4795774" y="545973"/>
                    <a:pt x="5007991" y="1338199"/>
                    <a:pt x="4650359" y="1957832"/>
                  </a:cubicBezTo>
                  <a:lnTo>
                    <a:pt x="2991739" y="4830572"/>
                  </a:lnTo>
                  <a:lnTo>
                    <a:pt x="0" y="4830572"/>
                  </a:lnTo>
                  <a:lnTo>
                    <a:pt x="2406523" y="662432"/>
                  </a:lnTo>
                  <a:cubicBezTo>
                    <a:pt x="2630043" y="275209"/>
                    <a:pt x="3023362" y="46990"/>
                    <a:pt x="3438271" y="17653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105424" y="6617437"/>
            <a:ext cx="807715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5799">
                <a:solidFill>
                  <a:srgbClr val="000000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05424" y="4843621"/>
            <a:ext cx="8077152" cy="16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6"/>
              </a:lnSpc>
            </a:pPr>
            <a:r>
              <a:rPr lang="en-US" sz="10422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感谢您的观看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24" y="2768075"/>
            <a:ext cx="8077152" cy="190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8"/>
              </a:lnSpc>
            </a:pPr>
            <a:r>
              <a:rPr lang="en-US" sz="12506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2025.3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E89D0-43C8-A551-0907-5014B5A71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F5B507-AC5E-4735-8911-280232BF2F1F}"/>
              </a:ext>
            </a:extLst>
          </p:cNvPr>
          <p:cNvSpPr txBox="1"/>
          <p:nvPr/>
        </p:nvSpPr>
        <p:spPr>
          <a:xfrm>
            <a:off x="3963967" y="481289"/>
            <a:ext cx="1025128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4200" dirty="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基于深度卷积神经网络的</a:t>
            </a:r>
            <a:r>
              <a:rPr lang="en-US" altLang="zh-CN" sz="4200" dirty="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ImageNet</a:t>
            </a:r>
            <a:r>
              <a:rPr lang="zh-CN" altLang="en-US" sz="4200" dirty="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分类</a:t>
            </a:r>
            <a:endParaRPr lang="en-US" sz="4200" dirty="0">
              <a:solidFill>
                <a:srgbClr val="113AA6"/>
              </a:solidFill>
              <a:latin typeface="字由点字倔强黑"/>
              <a:ea typeface="字由点字倔强黑"/>
              <a:cs typeface="字由点字倔强黑"/>
              <a:sym typeface="字由点字倔强黑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54BDF82-1977-9779-AAAF-E4B789DC2871}"/>
              </a:ext>
            </a:extLst>
          </p:cNvPr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93FDD68-69EC-F012-1639-29A8A9C19580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17B5D4-C6B7-4207-1FA1-34FA0231E062}"/>
              </a:ext>
            </a:extLst>
          </p:cNvPr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59F486-0530-1D92-300F-28B5B81FE191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F640877-7E70-0AB7-83BA-4C9B0057EA1D}"/>
              </a:ext>
            </a:extLst>
          </p:cNvPr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CE7A6B1-53CD-1DB1-685C-4C41400DE519}"/>
                </a:ext>
              </a:extLst>
            </p:cNvPr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FE0F845-6979-4518-EA3B-F95542969D12}"/>
              </a:ext>
            </a:extLst>
          </p:cNvPr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21F764-F06F-E096-AC56-D92B431CC2CE}"/>
                </a:ext>
              </a:extLst>
            </p:cNvPr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05F1F95-BDDF-C46C-C6A7-C8D95C5D45A8}"/>
              </a:ext>
            </a:extLst>
          </p:cNvPr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E6CE94F-D24F-9CBC-DFCF-8AFF77EA7B97}"/>
                </a:ext>
              </a:extLst>
            </p:cNvPr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345D316-5102-AE2F-E720-686C066A085A}"/>
              </a:ext>
            </a:extLst>
          </p:cNvPr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3CF0D8C-E07B-C4AB-DBF7-D5EE5AA941FC}"/>
                </a:ext>
              </a:extLst>
            </p:cNvPr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55BDA4F-B55D-B325-D78F-E4A8C62A22CF}"/>
              </a:ext>
            </a:extLst>
          </p:cNvPr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8CF4C1A-7075-FD38-D161-C139595939B8}"/>
                </a:ext>
              </a:extLst>
            </p:cNvPr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F1DFD0-9338-58CC-DABB-A50A1668F3F9}"/>
              </a:ext>
            </a:extLst>
          </p:cNvPr>
          <p:cNvSpPr txBox="1"/>
          <p:nvPr/>
        </p:nvSpPr>
        <p:spPr>
          <a:xfrm>
            <a:off x="3633322" y="1204510"/>
            <a:ext cx="1071865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ImageNet Classification with Deep Convolutional Neural Networks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76D25B-5EFA-4F15-3962-53190356E86F}"/>
              </a:ext>
            </a:extLst>
          </p:cNvPr>
          <p:cNvSpPr txBox="1"/>
          <p:nvPr/>
        </p:nvSpPr>
        <p:spPr>
          <a:xfrm>
            <a:off x="1941367" y="2095500"/>
            <a:ext cx="15632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本文使用了双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深度卷积神经网络对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120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万张高分辨率图片进行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1000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分类，是一个典型的有监督学习多分类问题。论文中神经网络由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卷积层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最大池化层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全连接层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组成，激活函数采用了当时全新的</a:t>
            </a:r>
            <a:r>
              <a:rPr lang="en-US" altLang="zh-CN" b="1" i="0" dirty="0" err="1">
                <a:solidFill>
                  <a:srgbClr val="191B1F"/>
                </a:solidFill>
                <a:effectLst/>
                <a:latin typeface="-apple-system"/>
              </a:rPr>
              <a:t>Relu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，最后使用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1000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路的</a:t>
            </a:r>
            <a:r>
              <a:rPr lang="en-US" altLang="zh-CN" b="1" i="0" dirty="0" err="1">
                <a:solidFill>
                  <a:srgbClr val="191B1F"/>
                </a:solidFill>
                <a:effectLst/>
                <a:latin typeface="-apple-system"/>
              </a:rPr>
              <a:t>softmax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作为分类输出，并且使用了“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dropout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”正则化方法来避免过拟合。从实战结果和比赛成绩来看，当时这个网络优于大部分同时期深度学习方法，打败了当时的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state of art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1E12729-B80C-B2C0-D03F-9E5FA9A5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84" y="3589219"/>
            <a:ext cx="9177038" cy="300208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EF7E3C8-CECE-F887-7B02-F1D1BB996D75}"/>
              </a:ext>
            </a:extLst>
          </p:cNvPr>
          <p:cNvSpPr txBox="1"/>
          <p:nvPr/>
        </p:nvSpPr>
        <p:spPr>
          <a:xfrm>
            <a:off x="8012917" y="679235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网络体系架构示意图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B37A80B-9640-57D3-A564-988B96A4378A}"/>
              </a:ext>
            </a:extLst>
          </p:cNvPr>
          <p:cNvSpPr txBox="1"/>
          <p:nvPr/>
        </p:nvSpPr>
        <p:spPr>
          <a:xfrm>
            <a:off x="6781800" y="723992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共含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个学习层：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5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个卷积层和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个全连接层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82EE812-BF21-6283-670D-F6F3E7205091}"/>
              </a:ext>
            </a:extLst>
          </p:cNvPr>
          <p:cNvSpPr txBox="1"/>
          <p:nvPr/>
        </p:nvSpPr>
        <p:spPr>
          <a:xfrm>
            <a:off x="1941367" y="8260581"/>
            <a:ext cx="725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ReLU Nonlinearity：解决激活函数更快的训练速度</a:t>
            </a:r>
            <a:r>
              <a:rPr lang="en-US" altLang="zh-CN" dirty="0"/>
              <a:t>+</a:t>
            </a:r>
            <a:r>
              <a:rPr lang="zh-CN" altLang="en-US" dirty="0"/>
              <a:t>过拟合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65F55A9-E346-C3F0-F48E-17BF0920236A}"/>
              </a:ext>
            </a:extLst>
          </p:cNvPr>
          <p:cNvSpPr txBox="1"/>
          <p:nvPr/>
        </p:nvSpPr>
        <p:spPr>
          <a:xfrm>
            <a:off x="1941367" y="7609257"/>
            <a:ext cx="14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涉及的问题：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25C8CCE-0825-C028-595A-C6F25EE42951}"/>
              </a:ext>
            </a:extLst>
          </p:cNvPr>
          <p:cNvSpPr txBox="1"/>
          <p:nvPr/>
        </p:nvSpPr>
        <p:spPr>
          <a:xfrm>
            <a:off x="1979458" y="8830970"/>
            <a:ext cx="725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多</a:t>
            </a:r>
            <a:r>
              <a:rPr lang="en-US" altLang="zh-CN" dirty="0"/>
              <a:t>GPU</a:t>
            </a:r>
            <a:r>
              <a:rPr lang="zh-CN" altLang="en-US" dirty="0"/>
              <a:t>运算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952412-6C6E-71A5-36ED-74D85117D959}"/>
              </a:ext>
            </a:extLst>
          </p:cNvPr>
          <p:cNvSpPr txBox="1"/>
          <p:nvPr/>
        </p:nvSpPr>
        <p:spPr>
          <a:xfrm>
            <a:off x="1905000" y="9278538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Local Response Normalization：局部归一化提高模型泛化能力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C90E5CC-E4A9-4121-78AE-3998BF36D8E3}"/>
              </a:ext>
            </a:extLst>
          </p:cNvPr>
          <p:cNvSpPr txBox="1"/>
          <p:nvPr/>
        </p:nvSpPr>
        <p:spPr>
          <a:xfrm>
            <a:off x="8546956" y="825923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Overlapping Pooling：重叠池化进行特征抽象和压缩，同时减小损失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43FE1C8-D011-56F2-BFC1-D9437EB0D51F}"/>
              </a:ext>
            </a:extLst>
          </p:cNvPr>
          <p:cNvSpPr txBox="1"/>
          <p:nvPr/>
        </p:nvSpPr>
        <p:spPr>
          <a:xfrm>
            <a:off x="8546956" y="883097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处理过拟合：扩充数据集</a:t>
            </a:r>
            <a:r>
              <a:rPr lang="en-US" altLang="zh-CN" dirty="0"/>
              <a:t>+dropout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1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2196076" y="3306655"/>
            <a:ext cx="4458391" cy="2602586"/>
          </a:xfrm>
          <a:custGeom>
            <a:avLst/>
            <a:gdLst/>
            <a:ahLst/>
            <a:cxnLst/>
            <a:rect l="l" t="t" r="r" b="b"/>
            <a:pathLst>
              <a:path w="4458391" h="2602586">
                <a:moveTo>
                  <a:pt x="0" y="0"/>
                </a:moveTo>
                <a:lnTo>
                  <a:pt x="4458391" y="0"/>
                </a:lnTo>
                <a:lnTo>
                  <a:pt x="4458391" y="2602586"/>
                </a:lnTo>
                <a:lnTo>
                  <a:pt x="0" y="260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21383" y="3320348"/>
            <a:ext cx="4283079" cy="2575201"/>
          </a:xfrm>
          <a:custGeom>
            <a:avLst/>
            <a:gdLst/>
            <a:ahLst/>
            <a:cxnLst/>
            <a:rect l="l" t="t" r="r" b="b"/>
            <a:pathLst>
              <a:path w="4283079" h="2575201">
                <a:moveTo>
                  <a:pt x="0" y="0"/>
                </a:moveTo>
                <a:lnTo>
                  <a:pt x="4283079" y="0"/>
                </a:lnTo>
                <a:lnTo>
                  <a:pt x="4283079" y="2575201"/>
                </a:lnTo>
                <a:lnTo>
                  <a:pt x="0" y="257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 flipV="1">
            <a:off x="6757638" y="4626998"/>
            <a:ext cx="5605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12695802" y="3376500"/>
            <a:ext cx="4563498" cy="2532741"/>
          </a:xfrm>
          <a:custGeom>
            <a:avLst/>
            <a:gdLst/>
            <a:ahLst/>
            <a:cxnLst/>
            <a:rect l="l" t="t" r="r" b="b"/>
            <a:pathLst>
              <a:path w="4563498" h="2532741">
                <a:moveTo>
                  <a:pt x="0" y="0"/>
                </a:moveTo>
                <a:lnTo>
                  <a:pt x="4563498" y="0"/>
                </a:lnTo>
                <a:lnTo>
                  <a:pt x="4563498" y="2532741"/>
                </a:lnTo>
                <a:lnTo>
                  <a:pt x="0" y="2532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过拟合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overfitting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576585"/>
            <a:ext cx="3640008" cy="4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Reason&amp;solution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9175" y="7071975"/>
            <a:ext cx="16230600" cy="161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-162878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增加数据量。大部分过拟合的原因都源于数据量过少，增加数据量可以一定程度上减少过拟合。</a:t>
            </a:r>
          </a:p>
          <a:p>
            <a:pPr marL="325526" lvl="1" indent="-162763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正则化约束（L1、L2）。代价函数后添加正则化项，将代价与训练参数挂钩，通过惩罚避免参数变化过大。</a:t>
            </a:r>
          </a:p>
          <a:p>
            <a:pPr marL="325526" lvl="1" indent="-162763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Dropout（神经网络）。训练时随机忽略部分神经元与神经连接，多次训练使用不同的不完整网络，降低模型对特定train_set依赖</a:t>
            </a:r>
          </a:p>
          <a:p>
            <a:pPr marL="325755" lvl="1" indent="-162878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降低模型复杂度。调参。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41378" y="1971187"/>
            <a:ext cx="6599576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过拟合是指训练误差和测试误差之间的差距太大。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1378" y="2376973"/>
            <a:ext cx="11770220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即模型过于依赖train_set，过度追求降低模型与train_set的误差，对于原始数据学得太好，以至于失去了泛化能力。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模型过于复杂，而数据相较简单，捕捉到了train_set中的噪声和细节，而不是潜在的数据分布。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928872" y="6053780"/>
            <a:ext cx="827803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needed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18936" y="5924124"/>
            <a:ext cx="861609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actually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1671138" y="4661921"/>
            <a:ext cx="10246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TextBox 29"/>
          <p:cNvSpPr txBox="1"/>
          <p:nvPr/>
        </p:nvSpPr>
        <p:spPr>
          <a:xfrm>
            <a:off x="14704955" y="5924124"/>
            <a:ext cx="828441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test_set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3091" y="9007782"/>
            <a:ext cx="16230600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欠拟合反之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28700" y="3125431"/>
            <a:ext cx="5937905" cy="3317804"/>
          </a:xfrm>
          <a:custGeom>
            <a:avLst/>
            <a:gdLst/>
            <a:ahLst/>
            <a:cxnLst/>
            <a:rect l="l" t="t" r="r" b="b"/>
            <a:pathLst>
              <a:path w="5937905" h="3317804">
                <a:moveTo>
                  <a:pt x="0" y="0"/>
                </a:moveTo>
                <a:lnTo>
                  <a:pt x="5937905" y="0"/>
                </a:lnTo>
                <a:lnTo>
                  <a:pt x="5937905" y="3317804"/>
                </a:lnTo>
                <a:lnTo>
                  <a:pt x="0" y="331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池化层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pooling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576585"/>
            <a:ext cx="2334752" cy="4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池化作用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7179" y="2092454"/>
            <a:ext cx="10082609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形式的降采样，存在不同形式的非线性池化函数，其中“最大池化”最为常见。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“最大池化”即将输入的图像划分为若干区域，对于每个子区域输出最大值。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0667" y="2433471"/>
            <a:ext cx="6642881" cy="164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999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对输入的图像进行降维和抽象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在发现一个特征之后，它的精确位置远不及它和其他特征的相对位置的关系重要。池化层会不断地减小数据的空间大小，因此参数的数量和计算量也会下降，这在一定程度上也控制了过拟合。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3867" y="7445484"/>
            <a:ext cx="13169165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特征不变性：池化使模型更关注某些特征是否存在而不是特征的具体位置，包括平移不变性，旋转不变性和尺度不变性。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特征降维（下采样）：维度约减，使模型抽取更大范围的特征，减小下一层输入的大小，减小计算量和参数个数。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8487" y="8616945"/>
            <a:ext cx="13981324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最大池化、平均池化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9198391" y="3140580"/>
            <a:ext cx="6191507" cy="5255041"/>
          </a:xfrm>
          <a:custGeom>
            <a:avLst/>
            <a:gdLst/>
            <a:ahLst/>
            <a:cxnLst/>
            <a:rect l="l" t="t" r="r" b="b"/>
            <a:pathLst>
              <a:path w="6191507" h="5255041">
                <a:moveTo>
                  <a:pt x="0" y="0"/>
                </a:moveTo>
                <a:lnTo>
                  <a:pt x="6191507" y="0"/>
                </a:lnTo>
                <a:lnTo>
                  <a:pt x="6191507" y="5255042"/>
                </a:lnTo>
                <a:lnTo>
                  <a:pt x="0" y="525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梯度下降算法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Gradient Descent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001348"/>
            <a:ext cx="10278925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通过迭代算法，优化损失函数。对于要优化得某个参数θ，求出损失函数对θ的偏导（梯度），做平均，根据学习率向负方向迭代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746560"/>
            <a:ext cx="10979234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解决数据量过大：每次抽取部分样本优化。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优化解决非凸优化的样本问题：添加动量阻尼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保持良好学习率：自适应优化学习率（手动+关联梯度波动自动）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8480" y="4142988"/>
            <a:ext cx="8121789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当前使用Adam算法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3867" y="5463175"/>
            <a:ext cx="6464731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抽取部分样本，取平均优化g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ρ1，ρ2动态控制s（阻尼动量）、r（动态控制学习率）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用ρ1，ρ2修正参数s，r，使之在实验之初较大，快速收敛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7002" y="4558300"/>
            <a:ext cx="6464731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s:修正动量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r:自设值，关联梯度自动调整学习率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182271" y="4525162"/>
            <a:ext cx="7296559" cy="3538831"/>
          </a:xfrm>
          <a:custGeom>
            <a:avLst/>
            <a:gdLst/>
            <a:ahLst/>
            <a:cxnLst/>
            <a:rect l="l" t="t" r="r" b="b"/>
            <a:pathLst>
              <a:path w="7296559" h="3538831">
                <a:moveTo>
                  <a:pt x="0" y="0"/>
                </a:moveTo>
                <a:lnTo>
                  <a:pt x="7296559" y="0"/>
                </a:lnTo>
                <a:lnTo>
                  <a:pt x="7296559" y="3538831"/>
                </a:lnTo>
                <a:lnTo>
                  <a:pt x="0" y="353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反向传播算法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Back-propagation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1683" y="2296863"/>
            <a:ext cx="15009941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向前传播得到损失函数和函数值，结合梯度下降算法，根据函数值对反向每一个参数进行一次梯度下降，实现神经元的更新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1683" y="4410862"/>
            <a:ext cx="7439866" cy="325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在正向传播过程中，输入信息通过输入层经隐含层，逐层处理并传向输出层。如果预测值和真实值不一样，则取输出与期望的误差的平方和作为损失函数（损失函数有很多，这是其中一种）。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将正向传播中的损失函数传入反向传播过程，逐层求出损失函数对各神经元权重的偏导数，作为目标函数对权重的梯度。根据这个计算出来的梯度来修改权重，网络的学习在权重修改过程中完成。误差达到期望值时，网络学习结束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阿里巴巴普惠体"/>
              <a:ea typeface="阿里巴巴普惠体"/>
              <a:cs typeface="阿里巴巴普惠体"/>
              <a:sym typeface="阿里巴巴普惠体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72703" y="3814078"/>
            <a:ext cx="6947725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加速计算参数梯度，通过计算图表示，简单的线性示例：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9818670" y="1811088"/>
            <a:ext cx="6358756" cy="3576800"/>
          </a:xfrm>
          <a:custGeom>
            <a:avLst/>
            <a:gdLst/>
            <a:ahLst/>
            <a:cxnLst/>
            <a:rect l="l" t="t" r="r" b="b"/>
            <a:pathLst>
              <a:path w="6358756" h="3576800">
                <a:moveTo>
                  <a:pt x="0" y="0"/>
                </a:moveTo>
                <a:lnTo>
                  <a:pt x="6358755" y="0"/>
                </a:lnTo>
                <a:lnTo>
                  <a:pt x="6358755" y="3576800"/>
                </a:lnTo>
                <a:lnTo>
                  <a:pt x="0" y="357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650765"/>
            <a:ext cx="5892735" cy="2607535"/>
          </a:xfrm>
          <a:custGeom>
            <a:avLst/>
            <a:gdLst/>
            <a:ahLst/>
            <a:cxnLst/>
            <a:rect l="l" t="t" r="r" b="b"/>
            <a:pathLst>
              <a:path w="5892735" h="2607535">
                <a:moveTo>
                  <a:pt x="0" y="0"/>
                </a:moveTo>
                <a:lnTo>
                  <a:pt x="5892735" y="0"/>
                </a:lnTo>
                <a:lnTo>
                  <a:pt x="5892735" y="2607535"/>
                </a:lnTo>
                <a:lnTo>
                  <a:pt x="0" y="260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088365" y="6764467"/>
            <a:ext cx="5414366" cy="2551520"/>
          </a:xfrm>
          <a:custGeom>
            <a:avLst/>
            <a:gdLst/>
            <a:ahLst/>
            <a:cxnLst/>
            <a:rect l="l" t="t" r="r" b="b"/>
            <a:pathLst>
              <a:path w="5414366" h="2551520">
                <a:moveTo>
                  <a:pt x="0" y="0"/>
                </a:moveTo>
                <a:lnTo>
                  <a:pt x="5414365" y="0"/>
                </a:lnTo>
                <a:lnTo>
                  <a:pt x="5414365" y="2551520"/>
                </a:lnTo>
                <a:lnTo>
                  <a:pt x="0" y="2551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激活函数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activation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7952" y="2064926"/>
            <a:ext cx="7991646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”数据中转处理站“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多层神经网络中，激活函数接收上一层神经元的数据，经过激活函数（非线性）变换，输出作为下一层神经元的输入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8198" y="3337561"/>
            <a:ext cx="1779878" cy="40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why needed？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8198" y="3848374"/>
            <a:ext cx="5724121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如果没有激活函数，则每一层神经元的输入均为上一层输出的线性函数，这样无论迭代多少次，输出均为输入的线性组合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51841" y="5777656"/>
            <a:ext cx="1799013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神经元传播示意图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3867" y="5400582"/>
            <a:ext cx="7820133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添加激活函数后，神经网络处理问题更加灵活，表示能力更强，可以不再只是使用简单的线性组合来逼近结果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1" name="Freeform 11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3" name="Freeform 13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5" name="Freeform 15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507002" y="3720745"/>
            <a:ext cx="4175581" cy="2327692"/>
          </a:xfrm>
          <a:custGeom>
            <a:avLst/>
            <a:gdLst/>
            <a:ahLst/>
            <a:cxnLst/>
            <a:rect l="l" t="t" r="r" b="b"/>
            <a:pathLst>
              <a:path w="4175581" h="2327692">
                <a:moveTo>
                  <a:pt x="0" y="0"/>
                </a:moveTo>
                <a:lnTo>
                  <a:pt x="4175581" y="0"/>
                </a:lnTo>
                <a:lnTo>
                  <a:pt x="4175581" y="2327692"/>
                </a:lnTo>
                <a:lnTo>
                  <a:pt x="0" y="232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314040" y="4620708"/>
            <a:ext cx="2545498" cy="1045584"/>
          </a:xfrm>
          <a:custGeom>
            <a:avLst/>
            <a:gdLst/>
            <a:ahLst/>
            <a:cxnLst/>
            <a:rect l="l" t="t" r="r" b="b"/>
            <a:pathLst>
              <a:path w="2545498" h="1045584">
                <a:moveTo>
                  <a:pt x="0" y="0"/>
                </a:moveTo>
                <a:lnTo>
                  <a:pt x="2545499" y="0"/>
                </a:lnTo>
                <a:lnTo>
                  <a:pt x="2545499" y="1045584"/>
                </a:lnTo>
                <a:lnTo>
                  <a:pt x="0" y="104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564734" y="6951484"/>
            <a:ext cx="3688304" cy="2731212"/>
          </a:xfrm>
          <a:custGeom>
            <a:avLst/>
            <a:gdLst/>
            <a:ahLst/>
            <a:cxnLst/>
            <a:rect l="l" t="t" r="r" b="b"/>
            <a:pathLst>
              <a:path w="3688304" h="2731212">
                <a:moveTo>
                  <a:pt x="0" y="0"/>
                </a:moveTo>
                <a:lnTo>
                  <a:pt x="3688303" y="0"/>
                </a:lnTo>
                <a:lnTo>
                  <a:pt x="3688303" y="2731212"/>
                </a:lnTo>
                <a:lnTo>
                  <a:pt x="0" y="2731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14987" y="8011396"/>
            <a:ext cx="3175587" cy="1066997"/>
          </a:xfrm>
          <a:custGeom>
            <a:avLst/>
            <a:gdLst/>
            <a:ahLst/>
            <a:cxnLst/>
            <a:rect l="l" t="t" r="r" b="b"/>
            <a:pathLst>
              <a:path w="3175587" h="1066997">
                <a:moveTo>
                  <a:pt x="0" y="0"/>
                </a:moveTo>
                <a:lnTo>
                  <a:pt x="3175587" y="0"/>
                </a:lnTo>
                <a:lnTo>
                  <a:pt x="3175587" y="1066997"/>
                </a:lnTo>
                <a:lnTo>
                  <a:pt x="0" y="1066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034605" y="422678"/>
            <a:ext cx="6218790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饱和/非饱和激活函数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22319" y="1205616"/>
            <a:ext cx="4043362" cy="3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activation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9474" y="1847383"/>
            <a:ext cx="10304702" cy="202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饱和：对于激活函数h(x)，若其导数在n趋于（负/正）无穷时趋于0，则其左/右饱和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既左饱和又右饱和的为饱和激活函数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饱和：sigmoid（现已较少），tanh函数（RNN多用）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非饱和：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阿里巴巴普惠体"/>
              <a:ea typeface="阿里巴巴普惠体"/>
              <a:cs typeface="阿里巴巴普惠体"/>
              <a:sym typeface="阿里巴巴普惠体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06090" y="6125724"/>
            <a:ext cx="1377404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Relu激活函数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38260" y="3212390"/>
            <a:ext cx="6816915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但是已知激活函数必须是非线性的，但是Reli在正/负两个半轴上均为线性的，ReLU的“部分线性”是如何实现非线性的？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阿里巴巴普惠体"/>
              <a:ea typeface="阿里巴巴普惠体"/>
              <a:cs typeface="阿里巴巴普惠体"/>
              <a:sym typeface="阿里巴巴普惠体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198392" y="4148743"/>
            <a:ext cx="7585897" cy="243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输入</a:t>
            </a: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分布的动态性：神经网络中不同神经元的输入可能分布在正负区间。某些神经元在正区间激活（线性部分），某些在负区间关闭，这种动态组合使得网络的</a:t>
            </a:r>
            <a:r>
              <a:rPr lang="en-US" sz="1800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整体</a:t>
            </a: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行为是</a:t>
            </a:r>
            <a:r>
              <a:rPr lang="en-US" sz="1800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非线性</a:t>
            </a: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的。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层间</a:t>
            </a: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非线性叠加：即使某一层的 ReLU 在正区间是线性的，但下一层的输入可能经过权重矩阵变换后，部分值会落在负区间，从而触发非线性响应。多层叠加后，网络的整体非线性能力得以保留。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9794" y="7648524"/>
            <a:ext cx="7738598" cy="120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Relu虽好，但是x&lt;0时为0，有可能出现神经元”死亡“的现象，即从某刻开始就一致处于关闭状态（0），解决方案均为调整x&lt;0部分的函数图像（设置一个小的学习率）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64734" y="9701746"/>
            <a:ext cx="3688304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Elu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22319" y="411261"/>
            <a:ext cx="4043362" cy="64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13AA6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梯度爆炸/消失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38260" y="1659328"/>
            <a:ext cx="108783" cy="108783"/>
            <a:chOff x="0" y="0"/>
            <a:chExt cx="145044" cy="1450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89608" y="1659328"/>
            <a:ext cx="108783" cy="108783"/>
            <a:chOff x="0" y="0"/>
            <a:chExt cx="145044" cy="145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240957" y="1659328"/>
            <a:ext cx="108783" cy="108783"/>
            <a:chOff x="0" y="0"/>
            <a:chExt cx="145044" cy="145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034" cy="145034"/>
            </a:xfrm>
            <a:custGeom>
              <a:avLst/>
              <a:gdLst/>
              <a:ahLst/>
              <a:cxnLst/>
              <a:rect l="l" t="t" r="r" b="b"/>
              <a:pathLst>
                <a:path w="145034" h="145034">
                  <a:moveTo>
                    <a:pt x="0" y="72517"/>
                  </a:moveTo>
                  <a:cubicBezTo>
                    <a:pt x="0" y="32512"/>
                    <a:pt x="32512" y="0"/>
                    <a:pt x="72517" y="0"/>
                  </a:cubicBezTo>
                  <a:cubicBezTo>
                    <a:pt x="112522" y="0"/>
                    <a:pt x="145034" y="32512"/>
                    <a:pt x="145034" y="72517"/>
                  </a:cubicBezTo>
                  <a:cubicBezTo>
                    <a:pt x="145034" y="112522"/>
                    <a:pt x="112522" y="145034"/>
                    <a:pt x="72517" y="145034"/>
                  </a:cubicBezTo>
                  <a:cubicBezTo>
                    <a:pt x="32512" y="145034"/>
                    <a:pt x="0" y="112522"/>
                    <a:pt x="0" y="72517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2" name="Freeform 12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4" name="Freeform 14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6" name="Freeform 16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117081" y="2180948"/>
            <a:ext cx="12182971" cy="40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梯度：损失函数L对权值ω的偏导，是权值更新的方向指导，指导如何调整权值以减小损失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7081" y="3065622"/>
            <a:ext cx="7875623" cy="79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梯度爆炸/消失即偏导过大/过小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梯度爆炸：误差梯度累积导致梯度变大，而以此更新权导致权值大幅更新。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8814" y="3874703"/>
            <a:ext cx="6830795" cy="448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误差梯度是神经网络训练过程中计算的方向和数量，用于以正确的方向和合适的量更新网络权重。 在深层网络或循环神经网络中，误差梯度可在更新中累积，变成非常大的梯度，然后导致网络权重的大幅更新，并因此使网络变得不稳定。在极端情况下，权重的值变得非常大，以至于溢出，导致 NaN 值。 网络层之间的梯度（值大于 1.0）重复相乘导致的指数级增长会产生梯度爆炸。 梯度爆炸引发的问题 在深度多层感知机网络中，梯度爆炸会引起网络不稳定，最好的结果是无法从训练数据中学习，而最坏的结果是出现无法再更新的 NaN 权重值。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……梯度爆炸导致学习过程不稳定。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——《深度学习》，2016.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36335" y="3406639"/>
            <a:ext cx="4786516" cy="3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梯度消失：梯度趋于0，导致ω无法更新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65682" y="4225851"/>
            <a:ext cx="6550130" cy="161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在S型激活函数如sigmoid、tanh在深层神经网络中有可能会出现梯度消失现象。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而Relu等非饱和激活函数，因为在正半轴梯度固定为1，因此不会出现梯度爆炸or梯度消失现象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874</Words>
  <Application>Microsoft Office PowerPoint</Application>
  <PresentationFormat>自定义</PresentationFormat>
  <Paragraphs>101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字由点字倔强黑</vt:lpstr>
      <vt:lpstr>-apple-system</vt:lpstr>
      <vt:lpstr>Arial</vt:lpstr>
      <vt:lpstr>阿里巴巴普惠体 Bold</vt:lpstr>
      <vt:lpstr>阿里巴巴普惠体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蓝色简约风年度总结汇报PPT演示文稿</dc:title>
  <cp:lastModifiedBy>Nemophilist Serein</cp:lastModifiedBy>
  <cp:revision>4</cp:revision>
  <dcterms:created xsi:type="dcterms:W3CDTF">2006-08-16T00:00:00Z</dcterms:created>
  <dcterms:modified xsi:type="dcterms:W3CDTF">2025-03-20T14:00:03Z</dcterms:modified>
  <dc:identifier>DAGh4zCedWA</dc:identifier>
</cp:coreProperties>
</file>